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2F"/>
    <a:srgbClr val="FF4747"/>
    <a:srgbClr val="F15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05E4-151D-4B4A-AD04-DEBCAAA85B90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8A1F-727E-4093-8163-FA492914C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9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05E4-151D-4B4A-AD04-DEBCAAA85B90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8A1F-727E-4093-8163-FA492914C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2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05E4-151D-4B4A-AD04-DEBCAAA85B90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8A1F-727E-4093-8163-FA492914C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3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05E4-151D-4B4A-AD04-DEBCAAA85B90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8A1F-727E-4093-8163-FA492914C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05E4-151D-4B4A-AD04-DEBCAAA85B90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8A1F-727E-4093-8163-FA492914C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48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05E4-151D-4B4A-AD04-DEBCAAA85B90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8A1F-727E-4093-8163-FA492914C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0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05E4-151D-4B4A-AD04-DEBCAAA85B90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8A1F-727E-4093-8163-FA492914C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9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05E4-151D-4B4A-AD04-DEBCAAA85B90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8A1F-727E-4093-8163-FA492914C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2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05E4-151D-4B4A-AD04-DEBCAAA85B90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8A1F-727E-4093-8163-FA492914C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72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05E4-151D-4B4A-AD04-DEBCAAA85B90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8A1F-727E-4093-8163-FA492914C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8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05E4-151D-4B4A-AD04-DEBCAAA85B90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8A1F-727E-4093-8163-FA492914C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4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0070C0"/>
            </a:gs>
            <a:gs pos="78000">
              <a:srgbClr val="FF2F2F"/>
            </a:gs>
            <a:gs pos="50000">
              <a:schemeClr val="accent1">
                <a:tint val="23500"/>
                <a:satMod val="160000"/>
                <a:alpha val="29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05E4-151D-4B4A-AD04-DEBCAAA85B90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88A1F-727E-4093-8163-FA492914C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1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Parametric and Nonparametric Testing of Pitching Statistics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685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By: Tyler </a:t>
            </a:r>
            <a:r>
              <a:rPr lang="en-US" sz="2800" dirty="0" err="1" smtClean="0">
                <a:solidFill>
                  <a:schemeClr val="tx1"/>
                </a:solidFill>
              </a:rPr>
              <a:t>Dierke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static-l3.blogcritics.org/10/04/15/132739/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33658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lblogsnofavoriteteam.files.wordpress.com/2012/11/david-pr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709" y="1905000"/>
            <a:ext cx="280147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105400"/>
            <a:ext cx="3365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Phil Hughes, New York Yankees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488709" y="5334000"/>
            <a:ext cx="2801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David Price, Tampa Bay Rays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35356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Goals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Four statistics: SO/BF, BB/BF, ER/BF, and H/BF</a:t>
            </a:r>
          </a:p>
          <a:p>
            <a:r>
              <a:rPr lang="en-US" sz="2400" dirty="0" smtClean="0"/>
              <a:t>Three sets of tests:</a:t>
            </a:r>
          </a:p>
          <a:p>
            <a:pPr lvl="1"/>
            <a:r>
              <a:rPr lang="en-US" sz="2000" dirty="0" smtClean="0"/>
              <a:t>Difference between National league (NL) and American League (AL) pitchers for these statistics</a:t>
            </a:r>
          </a:p>
          <a:p>
            <a:pPr lvl="1"/>
            <a:r>
              <a:rPr lang="en-US" sz="2000" dirty="0" smtClean="0"/>
              <a:t>Difference between young (&lt;28 years old) and old (≥28 years old) for these statistics</a:t>
            </a:r>
          </a:p>
          <a:p>
            <a:pPr lvl="1"/>
            <a:r>
              <a:rPr lang="en-US" sz="2000" dirty="0" smtClean="0"/>
              <a:t>Association between some of the statistics (particularly, SO/BF vs. ER/BF and SO/BF vs. BB/BF)</a:t>
            </a:r>
          </a:p>
        </p:txBody>
      </p:sp>
      <p:pic>
        <p:nvPicPr>
          <p:cNvPr id="2052" name="Picture 4" descr="http://farm9.staticflickr.com/8299/7933130490_462efffab7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68236"/>
            <a:ext cx="400092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65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Tests (Parametric vs. Nonparametric)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981200"/>
            <a:ext cx="4114800" cy="4144963"/>
          </a:xfrm>
        </p:spPr>
        <p:txBody>
          <a:bodyPr/>
          <a:lstStyle/>
          <a:p>
            <a:r>
              <a:rPr lang="en-US" sz="2400" dirty="0" smtClean="0"/>
              <a:t>2 sample t-test vs. Mann-Whitney Wilcoxon,               for both league and age differences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Pearson’s r vs. Spearman’s </a:t>
            </a:r>
            <a:r>
              <a:rPr lang="el-GR" sz="2400" dirty="0" smtClean="0"/>
              <a:t>ρ</a:t>
            </a:r>
            <a:r>
              <a:rPr lang="en-US" sz="2400" dirty="0" smtClean="0"/>
              <a:t>, both tests of association</a:t>
            </a:r>
          </a:p>
          <a:p>
            <a:endParaRPr lang="en-US" dirty="0"/>
          </a:p>
        </p:txBody>
      </p:sp>
      <p:pic>
        <p:nvPicPr>
          <p:cNvPr id="3076" name="Picture 4" descr="http://awfulumpiring.files.wordpress.com/2009/08/mlb_strike_zon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65329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424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Between Leagues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473" y="1524001"/>
            <a:ext cx="4350327" cy="2514600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u="sng" dirty="0" smtClean="0"/>
              <a:t>Parametric Tests (2 Sample t-test)</a:t>
            </a:r>
          </a:p>
          <a:p>
            <a:pPr marL="0" indent="0" algn="ctr">
              <a:buNone/>
            </a:pPr>
            <a:r>
              <a:rPr lang="en-US" sz="1800" dirty="0" smtClean="0"/>
              <a:t>H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: </a:t>
            </a:r>
            <a:r>
              <a:rPr lang="el-GR" sz="1800" dirty="0" smtClean="0"/>
              <a:t>μ</a:t>
            </a:r>
            <a:r>
              <a:rPr lang="en-US" sz="1800" baseline="-25000" dirty="0" smtClean="0"/>
              <a:t>AL</a:t>
            </a:r>
            <a:r>
              <a:rPr lang="en-US" sz="1800" dirty="0" smtClean="0"/>
              <a:t>= </a:t>
            </a:r>
            <a:r>
              <a:rPr lang="el-GR" sz="1800" dirty="0" smtClean="0"/>
              <a:t>μ</a:t>
            </a:r>
            <a:r>
              <a:rPr lang="en-US" sz="1800" baseline="-25000" dirty="0" smtClean="0"/>
              <a:t>NL</a:t>
            </a:r>
            <a:r>
              <a:rPr lang="en-US" sz="1800" dirty="0" smtClean="0"/>
              <a:t> versus H</a:t>
            </a:r>
            <a:r>
              <a:rPr lang="en-US" sz="1800" baseline="-25000" dirty="0" smtClean="0"/>
              <a:t>1 </a:t>
            </a:r>
            <a:r>
              <a:rPr lang="en-US" sz="1800" dirty="0" smtClean="0"/>
              <a:t>: </a:t>
            </a:r>
            <a:r>
              <a:rPr lang="el-GR" sz="1800" dirty="0" smtClean="0"/>
              <a:t>μ</a:t>
            </a:r>
            <a:r>
              <a:rPr lang="en-US" sz="1800" baseline="-25000" dirty="0" smtClean="0"/>
              <a:t>AL</a:t>
            </a:r>
            <a:r>
              <a:rPr lang="en-US" sz="1800" dirty="0"/>
              <a:t>≠</a:t>
            </a:r>
            <a:r>
              <a:rPr lang="en-US" sz="1800" dirty="0" smtClean="0"/>
              <a:t> </a:t>
            </a:r>
            <a:r>
              <a:rPr lang="el-GR" sz="1800" dirty="0" smtClean="0"/>
              <a:t>μ</a:t>
            </a:r>
            <a:r>
              <a:rPr lang="en-US" sz="1800" baseline="-25000" dirty="0" smtClean="0"/>
              <a:t>NL</a:t>
            </a:r>
            <a:r>
              <a:rPr lang="en-US" sz="1800" dirty="0" smtClean="0"/>
              <a:t> 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SO/BF: p-value=0.03594*</a:t>
            </a:r>
          </a:p>
          <a:p>
            <a:pPr marL="0" indent="0">
              <a:buNone/>
            </a:pPr>
            <a:r>
              <a:rPr lang="en-US" sz="1800" dirty="0" smtClean="0"/>
              <a:t>BB/BF: p-value=0.9202</a:t>
            </a:r>
          </a:p>
          <a:p>
            <a:pPr marL="0" indent="0">
              <a:buNone/>
            </a:pPr>
            <a:r>
              <a:rPr lang="en-US" sz="1800" dirty="0" smtClean="0"/>
              <a:t>ER/BF: p-value=0.98</a:t>
            </a:r>
          </a:p>
          <a:p>
            <a:pPr marL="0" indent="0">
              <a:buNone/>
            </a:pPr>
            <a:r>
              <a:rPr lang="en-US" sz="1800" dirty="0" smtClean="0"/>
              <a:t>H/BF: p-value=0.7228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1219200"/>
            <a:ext cx="4495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Nonparametric Tests (Mann-Whitney Wilcoxon)</a:t>
            </a:r>
          </a:p>
          <a:p>
            <a:pPr algn="ctr">
              <a:spcBef>
                <a:spcPts val="436"/>
              </a:spcBef>
            </a:pPr>
            <a:r>
              <a:rPr lang="en-US" dirty="0"/>
              <a:t>H</a:t>
            </a:r>
            <a:r>
              <a:rPr lang="en-US" baseline="-25000" dirty="0"/>
              <a:t>0</a:t>
            </a:r>
            <a:r>
              <a:rPr lang="en-US" dirty="0"/>
              <a:t>: </a:t>
            </a:r>
            <a:r>
              <a:rPr lang="el-GR" dirty="0" smtClean="0"/>
              <a:t>θ</a:t>
            </a:r>
            <a:r>
              <a:rPr lang="en-US" baseline="-25000" dirty="0" smtClean="0"/>
              <a:t>AL</a:t>
            </a:r>
            <a:r>
              <a:rPr lang="en-US" dirty="0"/>
              <a:t>= </a:t>
            </a:r>
            <a:r>
              <a:rPr lang="el-GR" dirty="0" smtClean="0"/>
              <a:t>θ</a:t>
            </a:r>
            <a:r>
              <a:rPr lang="en-US" baseline="-25000" dirty="0" smtClean="0"/>
              <a:t>NL</a:t>
            </a:r>
            <a:r>
              <a:rPr lang="en-US" dirty="0" smtClean="0"/>
              <a:t> </a:t>
            </a:r>
            <a:r>
              <a:rPr lang="en-US" dirty="0"/>
              <a:t>versus H</a:t>
            </a:r>
            <a:r>
              <a:rPr lang="en-US" baseline="-25000" dirty="0"/>
              <a:t>1 </a:t>
            </a:r>
            <a:r>
              <a:rPr lang="en-US" dirty="0" smtClean="0"/>
              <a:t>: </a:t>
            </a:r>
            <a:r>
              <a:rPr lang="el-GR" dirty="0" smtClean="0"/>
              <a:t>θ</a:t>
            </a:r>
            <a:r>
              <a:rPr lang="en-US" baseline="-25000" dirty="0" smtClean="0"/>
              <a:t>AL</a:t>
            </a:r>
            <a:r>
              <a:rPr lang="en-US" dirty="0"/>
              <a:t>≠ </a:t>
            </a:r>
            <a:r>
              <a:rPr lang="el-GR" dirty="0" smtClean="0"/>
              <a:t>θ</a:t>
            </a:r>
            <a:r>
              <a:rPr lang="en-US" baseline="-25000" dirty="0" smtClean="0"/>
              <a:t>NL</a:t>
            </a:r>
            <a:r>
              <a:rPr lang="en-US" dirty="0" smtClean="0"/>
              <a:t> </a:t>
            </a:r>
            <a:endParaRPr lang="en-US" dirty="0"/>
          </a:p>
          <a:p>
            <a:pPr algn="ctr">
              <a:spcBef>
                <a:spcPts val="436"/>
              </a:spcBef>
            </a:pPr>
            <a:endParaRPr lang="en-US" dirty="0"/>
          </a:p>
          <a:p>
            <a:pPr>
              <a:spcBef>
                <a:spcPts val="436"/>
              </a:spcBef>
            </a:pPr>
            <a:r>
              <a:rPr lang="en-US" dirty="0" smtClean="0"/>
              <a:t>      SO/BF</a:t>
            </a:r>
            <a:r>
              <a:rPr lang="en-US" dirty="0"/>
              <a:t>: </a:t>
            </a:r>
            <a:r>
              <a:rPr lang="en-US" dirty="0" smtClean="0"/>
              <a:t>p-value=0.07374</a:t>
            </a:r>
            <a:endParaRPr lang="en-US" dirty="0"/>
          </a:p>
          <a:p>
            <a:pPr>
              <a:spcBef>
                <a:spcPts val="436"/>
              </a:spcBef>
            </a:pPr>
            <a:r>
              <a:rPr lang="en-US" dirty="0" smtClean="0"/>
              <a:t>      BB/BF</a:t>
            </a:r>
            <a:r>
              <a:rPr lang="en-US" dirty="0"/>
              <a:t>: </a:t>
            </a:r>
            <a:r>
              <a:rPr lang="en-US" dirty="0" smtClean="0"/>
              <a:t>p-value=0.9367</a:t>
            </a:r>
            <a:endParaRPr lang="en-US" dirty="0"/>
          </a:p>
          <a:p>
            <a:pPr>
              <a:spcBef>
                <a:spcPts val="436"/>
              </a:spcBef>
            </a:pPr>
            <a:r>
              <a:rPr lang="en-US" dirty="0" smtClean="0"/>
              <a:t>      ER/BF</a:t>
            </a:r>
            <a:r>
              <a:rPr lang="en-US" dirty="0"/>
              <a:t>: </a:t>
            </a:r>
            <a:r>
              <a:rPr lang="en-US" dirty="0" smtClean="0"/>
              <a:t>p-value=0.8606</a:t>
            </a:r>
            <a:endParaRPr lang="en-US" dirty="0"/>
          </a:p>
          <a:p>
            <a:pPr>
              <a:spcBef>
                <a:spcPts val="436"/>
              </a:spcBef>
            </a:pPr>
            <a:r>
              <a:rPr lang="en-US" dirty="0" smtClean="0"/>
              <a:t>      H/BF</a:t>
            </a:r>
            <a:r>
              <a:rPr lang="en-US" dirty="0"/>
              <a:t>: </a:t>
            </a:r>
            <a:r>
              <a:rPr lang="en-US" dirty="0" smtClean="0"/>
              <a:t>p-value=0.8587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5142131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*indicates a significant difference between the National League and American </a:t>
            </a:r>
            <a:r>
              <a:rPr lang="en-US" dirty="0" smtClean="0"/>
              <a:t>League (at significance level </a:t>
            </a:r>
            <a:r>
              <a:rPr lang="el-GR" dirty="0" smtClean="0"/>
              <a:t>α</a:t>
            </a:r>
            <a:r>
              <a:rPr lang="en-US" dirty="0" smtClean="0"/>
              <a:t>=0.05)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888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Between Age Groups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473" y="1524001"/>
            <a:ext cx="4350327" cy="2590800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u="sng" dirty="0" smtClean="0"/>
              <a:t>Parametric Tests (2 Sample t-test)</a:t>
            </a:r>
          </a:p>
          <a:p>
            <a:pPr marL="0" indent="0" algn="ctr">
              <a:buNone/>
            </a:pPr>
            <a:r>
              <a:rPr lang="en-US" sz="1800" dirty="0" smtClean="0"/>
              <a:t>H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: </a:t>
            </a:r>
            <a:r>
              <a:rPr lang="el-GR" sz="1800" dirty="0" smtClean="0"/>
              <a:t>μ</a:t>
            </a:r>
            <a:r>
              <a:rPr lang="en-US" sz="1800" baseline="-25000" dirty="0" smtClean="0"/>
              <a:t>&lt;28</a:t>
            </a:r>
            <a:r>
              <a:rPr lang="en-US" sz="1800" dirty="0" smtClean="0"/>
              <a:t>= </a:t>
            </a:r>
            <a:r>
              <a:rPr lang="el-GR" sz="1800" dirty="0" smtClean="0"/>
              <a:t>μ</a:t>
            </a:r>
            <a:r>
              <a:rPr lang="en-US" sz="1800" baseline="-25000" dirty="0" smtClean="0"/>
              <a:t>≥28</a:t>
            </a:r>
            <a:r>
              <a:rPr lang="en-US" sz="1800" dirty="0" smtClean="0"/>
              <a:t> versus H</a:t>
            </a:r>
            <a:r>
              <a:rPr lang="en-US" sz="1800" baseline="-25000" dirty="0" smtClean="0"/>
              <a:t>1 </a:t>
            </a:r>
            <a:r>
              <a:rPr lang="en-US" sz="1800" dirty="0" smtClean="0"/>
              <a:t>: </a:t>
            </a:r>
            <a:r>
              <a:rPr lang="el-GR" sz="1800" dirty="0" smtClean="0"/>
              <a:t>μ</a:t>
            </a:r>
            <a:r>
              <a:rPr lang="en-US" sz="1800" baseline="-25000" dirty="0" smtClean="0"/>
              <a:t>&lt;28</a:t>
            </a:r>
            <a:r>
              <a:rPr lang="en-US" sz="1800" dirty="0" smtClean="0"/>
              <a:t>≠ </a:t>
            </a:r>
            <a:r>
              <a:rPr lang="el-GR" sz="1800" dirty="0" smtClean="0"/>
              <a:t>μ</a:t>
            </a:r>
            <a:r>
              <a:rPr lang="en-US" sz="1800" baseline="-25000" dirty="0" smtClean="0"/>
              <a:t> ≥28</a:t>
            </a:r>
            <a:r>
              <a:rPr lang="en-US" sz="1800" dirty="0" smtClean="0"/>
              <a:t> 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SO/BF: p-value=0.006339*</a:t>
            </a:r>
          </a:p>
          <a:p>
            <a:pPr marL="0" indent="0">
              <a:buNone/>
            </a:pPr>
            <a:r>
              <a:rPr lang="en-US" sz="1800" dirty="0" smtClean="0"/>
              <a:t>BB/BF: p-value=0.01678*</a:t>
            </a:r>
          </a:p>
          <a:p>
            <a:pPr marL="0" indent="0">
              <a:buNone/>
            </a:pPr>
            <a:r>
              <a:rPr lang="en-US" sz="1800" dirty="0" smtClean="0"/>
              <a:t>ER/BF: p-value=0.9442</a:t>
            </a:r>
          </a:p>
          <a:p>
            <a:pPr marL="0" indent="0">
              <a:buNone/>
            </a:pPr>
            <a:r>
              <a:rPr lang="en-US" sz="1800" dirty="0" smtClean="0"/>
              <a:t>H/BF: p-value=0.5622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1219200"/>
            <a:ext cx="4419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Nonparametric Tests (Mann-Whitney Wilcoxon)</a:t>
            </a:r>
          </a:p>
          <a:p>
            <a:pPr algn="ctr">
              <a:spcBef>
                <a:spcPts val="436"/>
              </a:spcBef>
            </a:pPr>
            <a:r>
              <a:rPr lang="en-US" dirty="0"/>
              <a:t>H</a:t>
            </a:r>
            <a:r>
              <a:rPr lang="en-US" baseline="-25000" dirty="0"/>
              <a:t>0</a:t>
            </a:r>
            <a:r>
              <a:rPr lang="en-US" dirty="0"/>
              <a:t>: </a:t>
            </a:r>
            <a:r>
              <a:rPr lang="el-GR" dirty="0" smtClean="0"/>
              <a:t>θ</a:t>
            </a:r>
            <a:r>
              <a:rPr lang="en-US" baseline="-25000" dirty="0" smtClean="0"/>
              <a:t>&lt;28</a:t>
            </a:r>
            <a:r>
              <a:rPr lang="en-US" dirty="0" smtClean="0"/>
              <a:t>= </a:t>
            </a:r>
            <a:r>
              <a:rPr lang="el-GR" dirty="0" smtClean="0"/>
              <a:t>θ</a:t>
            </a:r>
            <a:r>
              <a:rPr lang="en-US" baseline="-25000" dirty="0"/>
              <a:t> ≥28</a:t>
            </a:r>
            <a:r>
              <a:rPr lang="en-US" dirty="0" smtClean="0"/>
              <a:t> </a:t>
            </a:r>
            <a:r>
              <a:rPr lang="en-US" dirty="0"/>
              <a:t>versus H</a:t>
            </a:r>
            <a:r>
              <a:rPr lang="en-US" baseline="-25000" dirty="0"/>
              <a:t>1 </a:t>
            </a:r>
            <a:r>
              <a:rPr lang="en-US" dirty="0" smtClean="0"/>
              <a:t>: </a:t>
            </a:r>
            <a:r>
              <a:rPr lang="el-GR" dirty="0" smtClean="0"/>
              <a:t>θ</a:t>
            </a:r>
            <a:r>
              <a:rPr lang="en-US" baseline="-25000" dirty="0" smtClean="0"/>
              <a:t>&lt;28</a:t>
            </a:r>
            <a:r>
              <a:rPr lang="en-US" dirty="0" smtClean="0"/>
              <a:t>≠ </a:t>
            </a:r>
            <a:r>
              <a:rPr lang="el-GR" dirty="0" smtClean="0"/>
              <a:t>θ</a:t>
            </a:r>
            <a:r>
              <a:rPr lang="en-US" baseline="-25000" dirty="0"/>
              <a:t> ≥28</a:t>
            </a:r>
            <a:r>
              <a:rPr lang="en-US" dirty="0"/>
              <a:t> </a:t>
            </a:r>
            <a:endParaRPr lang="en-US" dirty="0" smtClean="0"/>
          </a:p>
          <a:p>
            <a:pPr algn="ctr">
              <a:spcBef>
                <a:spcPts val="436"/>
              </a:spcBef>
            </a:pPr>
            <a:endParaRPr lang="en-US" dirty="0"/>
          </a:p>
          <a:p>
            <a:pPr>
              <a:spcBef>
                <a:spcPts val="436"/>
              </a:spcBef>
            </a:pPr>
            <a:r>
              <a:rPr lang="en-US" dirty="0" smtClean="0"/>
              <a:t>     SO/BF</a:t>
            </a:r>
            <a:r>
              <a:rPr lang="en-US" dirty="0"/>
              <a:t>: </a:t>
            </a:r>
            <a:r>
              <a:rPr lang="en-US" dirty="0" smtClean="0"/>
              <a:t>p-value=0.03487*</a:t>
            </a:r>
            <a:endParaRPr lang="en-US" dirty="0"/>
          </a:p>
          <a:p>
            <a:pPr>
              <a:spcBef>
                <a:spcPts val="436"/>
              </a:spcBef>
            </a:pPr>
            <a:r>
              <a:rPr lang="en-US" dirty="0" smtClean="0"/>
              <a:t>     BB/BF</a:t>
            </a:r>
            <a:r>
              <a:rPr lang="en-US" dirty="0"/>
              <a:t>: </a:t>
            </a:r>
            <a:r>
              <a:rPr lang="en-US" dirty="0" smtClean="0"/>
              <a:t>p-value=0.00022*</a:t>
            </a:r>
            <a:endParaRPr lang="en-US" dirty="0"/>
          </a:p>
          <a:p>
            <a:pPr>
              <a:spcBef>
                <a:spcPts val="436"/>
              </a:spcBef>
            </a:pPr>
            <a:r>
              <a:rPr lang="en-US" dirty="0" smtClean="0"/>
              <a:t>     ER/BF</a:t>
            </a:r>
            <a:r>
              <a:rPr lang="en-US" dirty="0"/>
              <a:t>: </a:t>
            </a:r>
            <a:r>
              <a:rPr lang="en-US" dirty="0" smtClean="0"/>
              <a:t>p-value=0.4523</a:t>
            </a:r>
            <a:endParaRPr lang="en-US" dirty="0"/>
          </a:p>
          <a:p>
            <a:pPr>
              <a:spcBef>
                <a:spcPts val="436"/>
              </a:spcBef>
            </a:pPr>
            <a:r>
              <a:rPr lang="en-US" dirty="0" smtClean="0"/>
              <a:t>     H/BF</a:t>
            </a:r>
            <a:r>
              <a:rPr lang="en-US" dirty="0"/>
              <a:t>: </a:t>
            </a:r>
            <a:r>
              <a:rPr lang="en-US" dirty="0" smtClean="0"/>
              <a:t>p-value=0.3354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5142131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*indicates a significant difference between </a:t>
            </a:r>
            <a:r>
              <a:rPr lang="en-US" dirty="0" smtClean="0"/>
              <a:t>younger and older age groups (at significance level </a:t>
            </a:r>
            <a:r>
              <a:rPr lang="el-GR" dirty="0" smtClean="0"/>
              <a:t>α</a:t>
            </a:r>
            <a:r>
              <a:rPr lang="en-US" dirty="0" smtClean="0"/>
              <a:t>=0.05)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47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Association Tests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1"/>
            <a:ext cx="76200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Between SO/BF and ER/BF: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5473" y="2438400"/>
            <a:ext cx="4197928" cy="1981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u="sng" dirty="0" smtClean="0"/>
              <a:t>Parametric Tests (Pearson’s r)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1800" dirty="0" smtClean="0"/>
              <a:t>H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: r= 0 versus H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: r≠0</a:t>
            </a:r>
          </a:p>
          <a:p>
            <a:pPr marL="0" indent="0">
              <a:buFont typeface="Arial" pitchFamily="34" charset="0"/>
              <a:buNone/>
            </a:pPr>
            <a:endParaRPr lang="en-US" sz="1800" dirty="0" smtClean="0"/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          p-value&lt;2.2e-16*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91001" y="2438400"/>
            <a:ext cx="4800600" cy="1981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u="sng" dirty="0" smtClean="0"/>
              <a:t>Nonparametric Tests (Spearman’s </a:t>
            </a:r>
            <a:r>
              <a:rPr lang="el-GR" sz="2400" u="sng" dirty="0" smtClean="0"/>
              <a:t>ρ</a:t>
            </a:r>
            <a:r>
              <a:rPr lang="en-US" sz="2400" u="sng" dirty="0" smtClean="0"/>
              <a:t>)</a:t>
            </a:r>
          </a:p>
          <a:p>
            <a:pPr marL="0" indent="0" algn="ctr">
              <a:buNone/>
            </a:pPr>
            <a:r>
              <a:rPr lang="en-US" sz="1800" dirty="0" smtClean="0"/>
              <a:t>H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: </a:t>
            </a:r>
            <a:r>
              <a:rPr lang="el-GR" sz="1800" dirty="0" smtClean="0"/>
              <a:t>ρ </a:t>
            </a:r>
            <a:r>
              <a:rPr lang="en-US" sz="1800" dirty="0" smtClean="0"/>
              <a:t>= 0 versus H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: </a:t>
            </a:r>
            <a:r>
              <a:rPr lang="el-GR" sz="1800" dirty="0" smtClean="0"/>
              <a:t>ρ </a:t>
            </a:r>
            <a:r>
              <a:rPr lang="en-US" sz="1800" dirty="0" smtClean="0"/>
              <a:t>≠0</a:t>
            </a:r>
          </a:p>
          <a:p>
            <a:pPr marL="0" indent="0">
              <a:buFont typeface="Arial" pitchFamily="34" charset="0"/>
              <a:buNone/>
            </a:pPr>
            <a:endParaRPr lang="en-US" sz="1800" dirty="0" smtClean="0"/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            p-value&lt;2.2e-16*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5142131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*indicates a significant </a:t>
            </a:r>
            <a:r>
              <a:rPr lang="en-US" dirty="0" smtClean="0"/>
              <a:t>correlation between SO/BF and ER/BF</a:t>
            </a:r>
          </a:p>
          <a:p>
            <a:pPr algn="ctr"/>
            <a:r>
              <a:rPr lang="en-US" dirty="0" smtClean="0"/>
              <a:t>(at significance level </a:t>
            </a:r>
            <a:r>
              <a:rPr lang="el-GR" dirty="0" smtClean="0"/>
              <a:t>α</a:t>
            </a:r>
            <a:r>
              <a:rPr lang="en-US" dirty="0" smtClean="0"/>
              <a:t>=0.05)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82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Association Tests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1"/>
            <a:ext cx="76200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Between SO/BF and BB/BF: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5473" y="2438400"/>
            <a:ext cx="4197928" cy="1981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u="sng" dirty="0" smtClean="0"/>
              <a:t>Parametric Tests (Pearson’s r)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1800" dirty="0" smtClean="0"/>
              <a:t>H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: r= 0 versus H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: r≠0</a:t>
            </a:r>
          </a:p>
          <a:p>
            <a:pPr marL="0" indent="0">
              <a:buFont typeface="Arial" pitchFamily="34" charset="0"/>
              <a:buNone/>
            </a:pPr>
            <a:endParaRPr lang="en-US" sz="1800" dirty="0" smtClean="0"/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          p-value=0.0003553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91001" y="2438400"/>
            <a:ext cx="4800600" cy="1981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u="sng" dirty="0" smtClean="0"/>
              <a:t>Nonparametric Tests (Spearman’s </a:t>
            </a:r>
            <a:r>
              <a:rPr lang="el-GR" sz="2400" u="sng" dirty="0" smtClean="0"/>
              <a:t>ρ</a:t>
            </a:r>
            <a:r>
              <a:rPr lang="en-US" sz="2400" u="sng" dirty="0" smtClean="0"/>
              <a:t>)</a:t>
            </a:r>
          </a:p>
          <a:p>
            <a:pPr marL="0" indent="0" algn="ctr">
              <a:buNone/>
            </a:pPr>
            <a:r>
              <a:rPr lang="en-US" sz="1800" dirty="0" smtClean="0"/>
              <a:t>H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: </a:t>
            </a:r>
            <a:r>
              <a:rPr lang="el-GR" sz="1800" dirty="0" smtClean="0"/>
              <a:t>ρ </a:t>
            </a:r>
            <a:r>
              <a:rPr lang="en-US" sz="1800" dirty="0" smtClean="0"/>
              <a:t>= 0 versus H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: </a:t>
            </a:r>
            <a:r>
              <a:rPr lang="el-GR" sz="1800" dirty="0" smtClean="0"/>
              <a:t>ρ </a:t>
            </a:r>
            <a:r>
              <a:rPr lang="en-US" sz="1800" dirty="0" smtClean="0"/>
              <a:t>≠0</a:t>
            </a:r>
          </a:p>
          <a:p>
            <a:pPr marL="0" indent="0">
              <a:buFont typeface="Arial" pitchFamily="34" charset="0"/>
              <a:buNone/>
            </a:pPr>
            <a:endParaRPr lang="en-US" sz="1800" dirty="0" smtClean="0"/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            p-value=0.8925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5142131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*indicates a significant </a:t>
            </a:r>
            <a:r>
              <a:rPr lang="en-US" dirty="0" smtClean="0"/>
              <a:t>correlation between SO/BF and BB/BF</a:t>
            </a:r>
          </a:p>
          <a:p>
            <a:pPr algn="ctr"/>
            <a:r>
              <a:rPr lang="en-US" dirty="0" smtClean="0"/>
              <a:t>(at significance level </a:t>
            </a:r>
            <a:r>
              <a:rPr lang="el-GR" dirty="0" smtClean="0"/>
              <a:t>α</a:t>
            </a:r>
            <a:r>
              <a:rPr lang="en-US" dirty="0" smtClean="0"/>
              <a:t>=0.05)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19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38400"/>
            <a:ext cx="535623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6477000"/>
            <a:ext cx="535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 </a:t>
            </a:r>
            <a:r>
              <a:rPr lang="en-US" sz="1200" dirty="0" err="1" smtClean="0"/>
              <a:t>Lincecum</a:t>
            </a:r>
            <a:r>
              <a:rPr lang="en-US" sz="1200" dirty="0" smtClean="0"/>
              <a:t>, San </a:t>
            </a:r>
            <a:r>
              <a:rPr lang="en-US" sz="1200" dirty="0" smtClean="0"/>
              <a:t>Francisco </a:t>
            </a:r>
            <a:r>
              <a:rPr lang="en-US" sz="1200" dirty="0" smtClean="0"/>
              <a:t>Giants</a:t>
            </a:r>
          </a:p>
        </p:txBody>
      </p:sp>
    </p:spTree>
    <p:extLst>
      <p:ext uri="{BB962C8B-B14F-4D97-AF65-F5344CB8AC3E}">
        <p14:creationId xmlns:p14="http://schemas.microsoft.com/office/powerpoint/2010/main" val="2667134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452</Words>
  <Application>Microsoft Office PowerPoint</Application>
  <PresentationFormat>On-screen Show (4:3)</PresentationFormat>
  <Paragraphs>72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Parametric and Nonparametric Testing of Pitching Statistics</vt:lpstr>
      <vt:lpstr>The Goals</vt:lpstr>
      <vt:lpstr>The Tests (Parametric vs. Nonparametric)</vt:lpstr>
      <vt:lpstr>Between Leagues</vt:lpstr>
      <vt:lpstr>Between Age Groups</vt:lpstr>
      <vt:lpstr>Association Tests</vt:lpstr>
      <vt:lpstr>Association Tests</vt:lpstr>
      <vt:lpstr>PowerPoint Presentation</vt:lpstr>
    </vt:vector>
  </TitlesOfParts>
  <Company>Kenyon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Parametric and Nonparametric Testing of Pitching Statistics</dc:title>
  <dc:creator>Windows User</dc:creator>
  <cp:lastModifiedBy>Windows User</cp:lastModifiedBy>
  <cp:revision>15</cp:revision>
  <dcterms:created xsi:type="dcterms:W3CDTF">2012-12-13T00:56:14Z</dcterms:created>
  <dcterms:modified xsi:type="dcterms:W3CDTF">2012-12-14T16:23:13Z</dcterms:modified>
</cp:coreProperties>
</file>